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sldIdLst>
    <p:sldId id="256" r:id="rId2"/>
    <p:sldId id="257" r:id="rId3"/>
    <p:sldId id="258" r:id="rId4"/>
    <p:sldId id="282" r:id="rId5"/>
    <p:sldId id="271" r:id="rId6"/>
    <p:sldId id="261" r:id="rId7"/>
    <p:sldId id="262" r:id="rId8"/>
    <p:sldId id="263" r:id="rId9"/>
    <p:sldId id="264" r:id="rId10"/>
    <p:sldId id="265" r:id="rId11"/>
    <p:sldId id="266" r:id="rId12"/>
    <p:sldId id="267" r:id="rId13"/>
    <p:sldId id="279" r:id="rId14"/>
    <p:sldId id="280" r:id="rId15"/>
    <p:sldId id="275" r:id="rId16"/>
    <p:sldId id="274" r:id="rId17"/>
    <p:sldId id="276" r:id="rId18"/>
    <p:sldId id="277" r:id="rId19"/>
    <p:sldId id="281" r:id="rId20"/>
    <p:sldId id="284" r:id="rId21"/>
    <p:sldId id="283" r:id="rId22"/>
    <p:sldId id="285" r:id="rId23"/>
    <p:sldId id="288" r:id="rId24"/>
    <p:sldId id="290" r:id="rId25"/>
    <p:sldId id="286" r:id="rId26"/>
    <p:sldId id="289" r:id="rId27"/>
    <p:sldId id="287"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32" autoAdjust="0"/>
    <p:restoredTop sz="94660"/>
  </p:normalViewPr>
  <p:slideViewPr>
    <p:cSldViewPr snapToGrid="0">
      <p:cViewPr varScale="1">
        <p:scale>
          <a:sx n="72" d="100"/>
          <a:sy n="72" d="100"/>
        </p:scale>
        <p:origin x="57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47B8FE0-32BC-461B-BCCE-B370FE6A36F6}"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2779836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47B8FE0-32BC-461B-BCCE-B370FE6A36F6}"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17925545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47B8FE0-32BC-461B-BCCE-B370FE6A36F6}"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B14933-041E-4CFD-910D-087BD9AB80FC}"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93139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47B8FE0-32BC-461B-BCCE-B370FE6A36F6}"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28539108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47B8FE0-32BC-461B-BCCE-B370FE6A36F6}"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B14933-041E-4CFD-910D-087BD9AB80FC}"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6570086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47B8FE0-32BC-461B-BCCE-B370FE6A36F6}"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16066425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7B8FE0-32BC-461B-BCCE-B370FE6A36F6}"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6147542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7B8FE0-32BC-461B-BCCE-B370FE6A36F6}"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3335148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7B8FE0-32BC-461B-BCCE-B370FE6A36F6}"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6631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47B8FE0-32BC-461B-BCCE-B370FE6A36F6}" type="datetimeFigureOut">
              <a:rPr lang="en-US" smtClean="0"/>
              <a:t>8/3/2023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1206535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47B8FE0-32BC-461B-BCCE-B370FE6A36F6}" type="datetimeFigureOut">
              <a:rPr lang="en-US" smtClean="0"/>
              <a:t>8/3/2023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643013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7B8FE0-32BC-461B-BCCE-B370FE6A36F6}" type="datetimeFigureOut">
              <a:rPr lang="en-US" smtClean="0"/>
              <a:t>8/3/2023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1750384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7B8FE0-32BC-461B-BCCE-B370FE6A36F6}" type="datetimeFigureOut">
              <a:rPr lang="en-US" smtClean="0"/>
              <a:t>8/3/2023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5809018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7B8FE0-32BC-461B-BCCE-B370FE6A36F6}" type="datetimeFigureOut">
              <a:rPr lang="en-US" smtClean="0"/>
              <a:t>8/3/2023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2331870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47B8FE0-32BC-461B-BCCE-B370FE6A36F6}" type="datetimeFigureOut">
              <a:rPr lang="en-US" smtClean="0"/>
              <a:t>8/3/2023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B14933-041E-4CFD-910D-087BD9AB80FC}" type="slidenum">
              <a:rPr lang="en-US" smtClean="0"/>
              <a:t>‹#›</a:t>
            </a:fld>
            <a:endParaRPr lang="en-US"/>
          </a:p>
        </p:txBody>
      </p:sp>
    </p:spTree>
    <p:extLst>
      <p:ext uri="{BB962C8B-B14F-4D97-AF65-F5344CB8AC3E}">
        <p14:creationId xmlns:p14="http://schemas.microsoft.com/office/powerpoint/2010/main" val="1563261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B14933-041E-4CFD-910D-087BD9AB80FC}" type="slidenum">
              <a:rPr lang="en-US" smtClean="0"/>
              <a:t>‹#›</a:t>
            </a:fld>
            <a:endParaRPr lang="en-US"/>
          </a:p>
        </p:txBody>
      </p:sp>
      <p:sp>
        <p:nvSpPr>
          <p:cNvPr id="5" name="Date Placeholder 4"/>
          <p:cNvSpPr>
            <a:spLocks noGrp="1"/>
          </p:cNvSpPr>
          <p:nvPr>
            <p:ph type="dt" sz="half" idx="10"/>
          </p:nvPr>
        </p:nvSpPr>
        <p:spPr/>
        <p:txBody>
          <a:bodyPr/>
          <a:lstStyle/>
          <a:p>
            <a:fld id="{B47B8FE0-32BC-461B-BCCE-B370FE6A36F6}" type="datetimeFigureOut">
              <a:rPr lang="en-US" smtClean="0"/>
              <a:t>8/3/2023</a:t>
            </a:fld>
            <a:endParaRPr lang="en-US"/>
          </a:p>
        </p:txBody>
      </p:sp>
    </p:spTree>
    <p:extLst>
      <p:ext uri="{BB962C8B-B14F-4D97-AF65-F5344CB8AC3E}">
        <p14:creationId xmlns:p14="http://schemas.microsoft.com/office/powerpoint/2010/main" val="3014987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47B8FE0-32BC-461B-BCCE-B370FE6A36F6}" type="datetimeFigureOut">
              <a:rPr lang="en-US" smtClean="0"/>
              <a:t>8/3/2023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CB14933-041E-4CFD-910D-087BD9AB80FC}" type="slidenum">
              <a:rPr lang="en-US" smtClean="0"/>
              <a:t>‹#›</a:t>
            </a:fld>
            <a:endParaRPr lang="en-US"/>
          </a:p>
        </p:txBody>
      </p:sp>
    </p:spTree>
    <p:extLst>
      <p:ext uri="{BB962C8B-B14F-4D97-AF65-F5344CB8AC3E}">
        <p14:creationId xmlns:p14="http://schemas.microsoft.com/office/powerpoint/2010/main" val="2197085135"/>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7364680-81D8-52D8-5CA5-A49E1234C76F}"/>
              </a:ext>
            </a:extLst>
          </p:cNvPr>
          <p:cNvPicPr>
            <a:picLocks noChangeAspect="1"/>
          </p:cNvPicPr>
          <p:nvPr/>
        </p:nvPicPr>
        <p:blipFill rotWithShape="1">
          <a:blip r:embed="rId2"/>
          <a:srcRect l="18349" r="22580" b="9091"/>
          <a:stretch/>
        </p:blipFill>
        <p:spPr>
          <a:xfrm>
            <a:off x="4269854" y="-1"/>
            <a:ext cx="7922146"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le 1">
            <a:extLst>
              <a:ext uri="{FF2B5EF4-FFF2-40B4-BE49-F238E27FC236}">
                <a16:creationId xmlns:a16="http://schemas.microsoft.com/office/drawing/2014/main" id="{F04A3765-5F01-F64C-9467-5AC55C62EFF4}"/>
              </a:ext>
            </a:extLst>
          </p:cNvPr>
          <p:cNvSpPr>
            <a:spLocks noGrp="1"/>
          </p:cNvSpPr>
          <p:nvPr>
            <p:ph type="ctrTitle"/>
          </p:nvPr>
        </p:nvSpPr>
        <p:spPr>
          <a:xfrm>
            <a:off x="303020" y="2139020"/>
            <a:ext cx="5521427" cy="1817960"/>
          </a:xfrm>
        </p:spPr>
        <p:txBody>
          <a:bodyPr>
            <a:normAutofit/>
          </a:bodyPr>
          <a:lstStyle/>
          <a:p>
            <a:r>
              <a:rPr lang="en-US" sz="4800" b="1" dirty="0"/>
              <a:t>PLAY WITH AUTISM</a:t>
            </a:r>
          </a:p>
        </p:txBody>
      </p:sp>
      <p:cxnSp>
        <p:nvCxnSpPr>
          <p:cNvPr id="9" name="Straight Connector 8">
            <a:extLst>
              <a:ext uri="{FF2B5EF4-FFF2-40B4-BE49-F238E27FC236}">
                <a16:creationId xmlns:a16="http://schemas.microsoft.com/office/drawing/2014/main" id="{A57C1A16-B8AB-4D99-A195-A38F556A648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F8A9B20B-D1DD-4573-B5EC-55802951923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66D61E08-70C3-48D8-BEA0-787111DC30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Rectangle 25">
            <a:extLst>
              <a:ext uri="{FF2B5EF4-FFF2-40B4-BE49-F238E27FC236}">
                <a16:creationId xmlns:a16="http://schemas.microsoft.com/office/drawing/2014/main" id="{FC55298F-0AE5-478E-AD2B-03C2614C58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Isosceles Triangle 24">
            <a:extLst>
              <a:ext uri="{FF2B5EF4-FFF2-40B4-BE49-F238E27FC236}">
                <a16:creationId xmlns:a16="http://schemas.microsoft.com/office/drawing/2014/main" id="{C180E4EA-0B63-4779-A895-7E90E71088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Rectangle 27">
            <a:extLst>
              <a:ext uri="{FF2B5EF4-FFF2-40B4-BE49-F238E27FC236}">
                <a16:creationId xmlns:a16="http://schemas.microsoft.com/office/drawing/2014/main" id="{CEE01D9D-3DE8-4EED-B0D3-8F3C79CC76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1" name="Rectangle 28">
            <a:extLst>
              <a:ext uri="{FF2B5EF4-FFF2-40B4-BE49-F238E27FC236}">
                <a16:creationId xmlns:a16="http://schemas.microsoft.com/office/drawing/2014/main" id="{89AF5CE9-607F-43F4-8983-DCD6DA4051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3" name="Rectangle 29">
            <a:extLst>
              <a:ext uri="{FF2B5EF4-FFF2-40B4-BE49-F238E27FC236}">
                <a16:creationId xmlns:a16="http://schemas.microsoft.com/office/drawing/2014/main" id="{6EEA2DBD-9E1E-4521-8C01-F32AD18A89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25" name="Isosceles Triangle 29">
            <a:extLst>
              <a:ext uri="{FF2B5EF4-FFF2-40B4-BE49-F238E27FC236}">
                <a16:creationId xmlns:a16="http://schemas.microsoft.com/office/drawing/2014/main" id="{15BBD2C1-BA9B-46A9-A27A-33498B169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Tree>
    <p:extLst>
      <p:ext uri="{BB962C8B-B14F-4D97-AF65-F5344CB8AC3E}">
        <p14:creationId xmlns:p14="http://schemas.microsoft.com/office/powerpoint/2010/main" val="9450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51284-CE3C-38DC-8C63-4AF4B3435438}"/>
              </a:ext>
            </a:extLst>
          </p:cNvPr>
          <p:cNvSpPr>
            <a:spLocks noGrp="1"/>
          </p:cNvSpPr>
          <p:nvPr>
            <p:ph type="title"/>
          </p:nvPr>
        </p:nvSpPr>
        <p:spPr/>
        <p:txBody>
          <a:bodyPr/>
          <a:lstStyle/>
          <a:p>
            <a:r>
              <a:rPr lang="en-US" dirty="0"/>
              <a:t>Constructive play</a:t>
            </a:r>
          </a:p>
        </p:txBody>
      </p:sp>
      <p:sp>
        <p:nvSpPr>
          <p:cNvPr id="3" name="Content Placeholder 2">
            <a:extLst>
              <a:ext uri="{FF2B5EF4-FFF2-40B4-BE49-F238E27FC236}">
                <a16:creationId xmlns:a16="http://schemas.microsoft.com/office/drawing/2014/main" id="{21C9EDEC-CA09-FBE1-E7E6-1D6D941096BE}"/>
              </a:ext>
            </a:extLst>
          </p:cNvPr>
          <p:cNvSpPr>
            <a:spLocks noGrp="1"/>
          </p:cNvSpPr>
          <p:nvPr>
            <p:ph idx="1"/>
          </p:nvPr>
        </p:nvSpPr>
        <p:spPr/>
        <p:txBody>
          <a:bodyPr/>
          <a:lstStyle/>
          <a:p>
            <a:pPr marL="0" indent="0">
              <a:buNone/>
            </a:pPr>
            <a:r>
              <a:rPr lang="en-US" dirty="0"/>
              <a:t>Constructive play is when children build or make things. It involves working towards a goal or product – for example, completing a jigsaw puzzle, making a tower out of blocks, or drawing a picture.</a:t>
            </a:r>
          </a:p>
          <a:p>
            <a:endParaRPr lang="en-US" dirty="0"/>
          </a:p>
          <a:p>
            <a:pPr marL="0" indent="0">
              <a:buNone/>
            </a:pPr>
            <a:r>
              <a:rPr lang="en-US" dirty="0"/>
              <a:t>This type of play can </a:t>
            </a:r>
            <a:r>
              <a:rPr lang="en-US" b="1" dirty="0"/>
              <a:t>help children develop motor skills, practice thinking and problem-solving skills</a:t>
            </a:r>
            <a:r>
              <a:rPr lang="en-US" dirty="0"/>
              <a:t>, and enjoy being creative.</a:t>
            </a:r>
          </a:p>
          <a:p>
            <a:endParaRPr lang="en-US" dirty="0"/>
          </a:p>
          <a:p>
            <a:pPr marL="0" indent="0">
              <a:buNone/>
            </a:pPr>
            <a:r>
              <a:rPr lang="en-US" dirty="0"/>
              <a:t>You can encourage your autistic child’s constructive play by showing your child what to do. For example, you could try building a tower with blocks to show your child how to do it, or you could use pictures or photographs that show how to build a tower.</a:t>
            </a:r>
          </a:p>
        </p:txBody>
      </p:sp>
    </p:spTree>
    <p:extLst>
      <p:ext uri="{BB962C8B-B14F-4D97-AF65-F5344CB8AC3E}">
        <p14:creationId xmlns:p14="http://schemas.microsoft.com/office/powerpoint/2010/main" val="373619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E9AFC-4543-D5B3-C0CD-18FD024A732A}"/>
              </a:ext>
            </a:extLst>
          </p:cNvPr>
          <p:cNvSpPr>
            <a:spLocks noGrp="1"/>
          </p:cNvSpPr>
          <p:nvPr>
            <p:ph type="title"/>
          </p:nvPr>
        </p:nvSpPr>
        <p:spPr/>
        <p:txBody>
          <a:bodyPr/>
          <a:lstStyle/>
          <a:p>
            <a:r>
              <a:rPr lang="en-US" dirty="0"/>
              <a:t>Physical play</a:t>
            </a:r>
          </a:p>
        </p:txBody>
      </p:sp>
      <p:sp>
        <p:nvSpPr>
          <p:cNvPr id="3" name="Content Placeholder 2">
            <a:extLst>
              <a:ext uri="{FF2B5EF4-FFF2-40B4-BE49-F238E27FC236}">
                <a16:creationId xmlns:a16="http://schemas.microsoft.com/office/drawing/2014/main" id="{4B761DED-4A59-DAE9-A1EB-71166AEB83CE}"/>
              </a:ext>
            </a:extLst>
          </p:cNvPr>
          <p:cNvSpPr>
            <a:spLocks noGrp="1"/>
          </p:cNvSpPr>
          <p:nvPr>
            <p:ph idx="1"/>
          </p:nvPr>
        </p:nvSpPr>
        <p:spPr/>
        <p:txBody>
          <a:bodyPr/>
          <a:lstStyle/>
          <a:p>
            <a:pPr marL="0" indent="0">
              <a:buNone/>
            </a:pPr>
            <a:r>
              <a:rPr lang="en-US" dirty="0"/>
              <a:t>Physical play is </a:t>
            </a:r>
            <a:r>
              <a:rPr lang="en-US" b="1" dirty="0"/>
              <a:t>rough-and-tumble play</a:t>
            </a:r>
            <a:r>
              <a:rPr lang="en-US" dirty="0"/>
              <a:t>, running around and so on.</a:t>
            </a:r>
          </a:p>
          <a:p>
            <a:endParaRPr lang="en-US" dirty="0"/>
          </a:p>
          <a:p>
            <a:pPr marL="0" indent="0">
              <a:buNone/>
            </a:pPr>
            <a:r>
              <a:rPr lang="en-US" dirty="0"/>
              <a:t>This type of play gives your child whole-body exercise and helps them develop </a:t>
            </a:r>
            <a:r>
              <a:rPr lang="en-US" b="1" dirty="0"/>
              <a:t>gross motor skills</a:t>
            </a:r>
            <a:r>
              <a:rPr lang="en-US" dirty="0"/>
              <a:t>. It can also be a chance for your child to explore their environment and interact with other people.</a:t>
            </a:r>
          </a:p>
          <a:p>
            <a:endParaRPr lang="en-US" dirty="0"/>
          </a:p>
          <a:p>
            <a:pPr marL="0" indent="0">
              <a:buNone/>
            </a:pPr>
            <a:endParaRPr lang="en-US" b="1" dirty="0"/>
          </a:p>
        </p:txBody>
      </p:sp>
    </p:spTree>
    <p:extLst>
      <p:ext uri="{BB962C8B-B14F-4D97-AF65-F5344CB8AC3E}">
        <p14:creationId xmlns:p14="http://schemas.microsoft.com/office/powerpoint/2010/main" val="18028426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15764-E005-ED53-8CD9-0E82E371458A}"/>
              </a:ext>
            </a:extLst>
          </p:cNvPr>
          <p:cNvSpPr>
            <a:spLocks noGrp="1"/>
          </p:cNvSpPr>
          <p:nvPr>
            <p:ph type="title"/>
          </p:nvPr>
        </p:nvSpPr>
        <p:spPr/>
        <p:txBody>
          <a:bodyPr/>
          <a:lstStyle/>
          <a:p>
            <a:r>
              <a:rPr lang="en-US" dirty="0"/>
              <a:t>Pretend play</a:t>
            </a:r>
          </a:p>
        </p:txBody>
      </p:sp>
      <p:sp>
        <p:nvSpPr>
          <p:cNvPr id="3" name="Content Placeholder 2">
            <a:extLst>
              <a:ext uri="{FF2B5EF4-FFF2-40B4-BE49-F238E27FC236}">
                <a16:creationId xmlns:a16="http://schemas.microsoft.com/office/drawing/2014/main" id="{DD153F31-C511-0A12-BCF2-AD9FC1C37345}"/>
              </a:ext>
            </a:extLst>
          </p:cNvPr>
          <p:cNvSpPr>
            <a:spLocks noGrp="1"/>
          </p:cNvSpPr>
          <p:nvPr>
            <p:ph idx="1"/>
          </p:nvPr>
        </p:nvSpPr>
        <p:spPr/>
        <p:txBody>
          <a:bodyPr/>
          <a:lstStyle/>
          <a:p>
            <a:pPr marL="0" indent="0">
              <a:buNone/>
            </a:pPr>
            <a:r>
              <a:rPr lang="en-US" dirty="0"/>
              <a:t>Pretend play is when children use their imaginations during play. Examples of this type of play include pretending to feed a teddy bear, dressing up like a superhero, pretending to be driving a car, or pretending the couch is a sailing boat.</a:t>
            </a:r>
          </a:p>
          <a:p>
            <a:endParaRPr lang="en-US" dirty="0"/>
          </a:p>
          <a:p>
            <a:pPr marL="0" indent="0">
              <a:buNone/>
            </a:pPr>
            <a:r>
              <a:rPr lang="en-US" dirty="0"/>
              <a:t>Pretend play helps children develop </a:t>
            </a:r>
            <a:r>
              <a:rPr lang="en-US" b="1" dirty="0"/>
              <a:t>the skills they need for social relationships, language and communication.</a:t>
            </a:r>
            <a:r>
              <a:rPr lang="en-US" dirty="0"/>
              <a:t> These include understanding what other people are thinking and feeling.</a:t>
            </a:r>
          </a:p>
        </p:txBody>
      </p:sp>
    </p:spTree>
    <p:extLst>
      <p:ext uri="{BB962C8B-B14F-4D97-AF65-F5344CB8AC3E}">
        <p14:creationId xmlns:p14="http://schemas.microsoft.com/office/powerpoint/2010/main" val="432841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610BF-9705-0324-7FEB-88D678B25C91}"/>
              </a:ext>
            </a:extLst>
          </p:cNvPr>
          <p:cNvSpPr>
            <a:spLocks noGrp="1"/>
          </p:cNvSpPr>
          <p:nvPr>
            <p:ph type="title"/>
          </p:nvPr>
        </p:nvSpPr>
        <p:spPr/>
        <p:txBody>
          <a:bodyPr/>
          <a:lstStyle/>
          <a:p>
            <a:r>
              <a:rPr lang="en-US" dirty="0"/>
              <a:t>Strategies for Incorporating Play</a:t>
            </a:r>
          </a:p>
        </p:txBody>
      </p:sp>
      <p:sp>
        <p:nvSpPr>
          <p:cNvPr id="3" name="Content Placeholder 2">
            <a:extLst>
              <a:ext uri="{FF2B5EF4-FFF2-40B4-BE49-F238E27FC236}">
                <a16:creationId xmlns:a16="http://schemas.microsoft.com/office/drawing/2014/main" id="{4375D377-B62E-E983-EEE5-FA9847A70686}"/>
              </a:ext>
            </a:extLst>
          </p:cNvPr>
          <p:cNvSpPr>
            <a:spLocks noGrp="1"/>
          </p:cNvSpPr>
          <p:nvPr>
            <p:ph idx="1"/>
          </p:nvPr>
        </p:nvSpPr>
        <p:spPr/>
        <p:txBody>
          <a:bodyPr/>
          <a:lstStyle/>
          <a:p>
            <a:pPr marL="0" indent="0">
              <a:buNone/>
            </a:pPr>
            <a:r>
              <a:rPr lang="en-US" dirty="0"/>
              <a:t>Here are some strategies for incorporating play:</a:t>
            </a:r>
          </a:p>
          <a:p>
            <a:r>
              <a:rPr lang="en-US" b="1" dirty="0"/>
              <a:t>Incorporate the child's interests: </a:t>
            </a:r>
            <a:r>
              <a:rPr lang="en-US" dirty="0"/>
              <a:t>Play should be individualized and tailored to the child's interests and abilities.</a:t>
            </a:r>
          </a:p>
          <a:p>
            <a:r>
              <a:rPr lang="en-US" b="1" dirty="0"/>
              <a:t>Use visual supports: </a:t>
            </a:r>
            <a:r>
              <a:rPr lang="en-US" dirty="0"/>
              <a:t>like the Use pictures, schedules, tablets, and other visual aids to help the child understand what will happen during play activities.</a:t>
            </a:r>
          </a:p>
          <a:p>
            <a:r>
              <a:rPr lang="en-US" b="1" dirty="0"/>
              <a:t>Break activities into small steps: </a:t>
            </a:r>
            <a:r>
              <a:rPr lang="en-US" dirty="0"/>
              <a:t>Break play activities into small steps and provide clear instructions to help the child understand what is expected of them and make the activity easier.</a:t>
            </a:r>
          </a:p>
          <a:p>
            <a:endParaRPr lang="en-US" dirty="0"/>
          </a:p>
        </p:txBody>
      </p:sp>
    </p:spTree>
    <p:extLst>
      <p:ext uri="{BB962C8B-B14F-4D97-AF65-F5344CB8AC3E}">
        <p14:creationId xmlns:p14="http://schemas.microsoft.com/office/powerpoint/2010/main" val="3267911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DEC21C-0BD5-8B0C-0371-77511DF7C7FA}"/>
              </a:ext>
            </a:extLst>
          </p:cNvPr>
          <p:cNvSpPr>
            <a:spLocks noGrp="1"/>
          </p:cNvSpPr>
          <p:nvPr>
            <p:ph type="title"/>
          </p:nvPr>
        </p:nvSpPr>
        <p:spPr/>
        <p:txBody>
          <a:bodyPr/>
          <a:lstStyle/>
          <a:p>
            <a:r>
              <a:rPr lang="en-US" dirty="0"/>
              <a:t>Cont.</a:t>
            </a:r>
          </a:p>
        </p:txBody>
      </p:sp>
      <p:sp>
        <p:nvSpPr>
          <p:cNvPr id="3" name="Content Placeholder 2">
            <a:extLst>
              <a:ext uri="{FF2B5EF4-FFF2-40B4-BE49-F238E27FC236}">
                <a16:creationId xmlns:a16="http://schemas.microsoft.com/office/drawing/2014/main" id="{4613E46C-A699-E339-91F0-6657B4BBECCA}"/>
              </a:ext>
            </a:extLst>
          </p:cNvPr>
          <p:cNvSpPr>
            <a:spLocks noGrp="1"/>
          </p:cNvSpPr>
          <p:nvPr>
            <p:ph idx="1"/>
          </p:nvPr>
        </p:nvSpPr>
        <p:spPr/>
        <p:txBody>
          <a:bodyPr/>
          <a:lstStyle/>
          <a:p>
            <a:r>
              <a:rPr lang="en-US" b="1" dirty="0"/>
              <a:t>Use sensory materials: </a:t>
            </a:r>
            <a:r>
              <a:rPr lang="en-US" dirty="0"/>
              <a:t>Sensory play materials, such as squishy toys or sand, can be particularly engaging and calming for children with autism. </a:t>
            </a:r>
          </a:p>
          <a:p>
            <a:r>
              <a:rPr lang="en-US" b="1" dirty="0"/>
              <a:t>Adapt the environment: </a:t>
            </a:r>
            <a:r>
              <a:rPr lang="en-US" dirty="0"/>
              <a:t>The environment can have a big impact on the child's ability to engage with toys and games.</a:t>
            </a:r>
          </a:p>
          <a:p>
            <a:endParaRPr lang="en-US" dirty="0"/>
          </a:p>
        </p:txBody>
      </p:sp>
    </p:spTree>
    <p:extLst>
      <p:ext uri="{BB962C8B-B14F-4D97-AF65-F5344CB8AC3E}">
        <p14:creationId xmlns:p14="http://schemas.microsoft.com/office/powerpoint/2010/main" val="3173056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F20E4-CB4E-7666-633C-89CCC4F7A9EA}"/>
              </a:ext>
            </a:extLst>
          </p:cNvPr>
          <p:cNvSpPr>
            <a:spLocks noGrp="1"/>
          </p:cNvSpPr>
          <p:nvPr>
            <p:ph type="title"/>
          </p:nvPr>
        </p:nvSpPr>
        <p:spPr/>
        <p:txBody>
          <a:bodyPr/>
          <a:lstStyle/>
          <a:p>
            <a:r>
              <a:rPr lang="en-US" dirty="0"/>
              <a:t>Benefits of Play-Based Interventions</a:t>
            </a:r>
          </a:p>
        </p:txBody>
      </p:sp>
      <p:sp>
        <p:nvSpPr>
          <p:cNvPr id="3" name="Content Placeholder 2">
            <a:extLst>
              <a:ext uri="{FF2B5EF4-FFF2-40B4-BE49-F238E27FC236}">
                <a16:creationId xmlns:a16="http://schemas.microsoft.com/office/drawing/2014/main" id="{95821F07-8C25-E98F-3131-0DA52CE89718}"/>
              </a:ext>
            </a:extLst>
          </p:cNvPr>
          <p:cNvSpPr>
            <a:spLocks noGrp="1"/>
          </p:cNvSpPr>
          <p:nvPr>
            <p:ph idx="1"/>
          </p:nvPr>
        </p:nvSpPr>
        <p:spPr/>
        <p:txBody>
          <a:bodyPr/>
          <a:lstStyle/>
          <a:p>
            <a:pPr marL="0" indent="0">
              <a:buNone/>
            </a:pPr>
            <a:r>
              <a:rPr lang="en-US" dirty="0"/>
              <a:t> Here are some of the benefits of play-based interventions:</a:t>
            </a:r>
          </a:p>
          <a:p>
            <a:endParaRPr lang="en-US" dirty="0"/>
          </a:p>
          <a:p>
            <a:r>
              <a:rPr lang="en-US" dirty="0"/>
              <a:t> </a:t>
            </a:r>
            <a:r>
              <a:rPr lang="en-US" b="1" dirty="0"/>
              <a:t>Promoting social interaction: </a:t>
            </a:r>
            <a:r>
              <a:rPr lang="en-US" dirty="0"/>
              <a:t>such as turn-taking, sharing.</a:t>
            </a:r>
          </a:p>
          <a:p>
            <a:r>
              <a:rPr lang="en-US" b="1" dirty="0"/>
              <a:t> Improving communication skills: </a:t>
            </a:r>
            <a:r>
              <a:rPr lang="en-US" dirty="0"/>
              <a:t>by providing opportunities to practice verbal and nonverbal communication, such as requesting (speech) , and responding to others ( language). </a:t>
            </a:r>
          </a:p>
          <a:p>
            <a:r>
              <a:rPr lang="en-US" b="1" dirty="0"/>
              <a:t> Well-being</a:t>
            </a:r>
            <a:r>
              <a:rPr lang="en-US" dirty="0"/>
              <a:t>: Play can provide children with autism with a safe and enjoyable way to express their emotions, reduce stress, and improve their self-esteem.</a:t>
            </a:r>
          </a:p>
          <a:p>
            <a:endParaRPr lang="en-US" dirty="0"/>
          </a:p>
        </p:txBody>
      </p:sp>
    </p:spTree>
    <p:extLst>
      <p:ext uri="{BB962C8B-B14F-4D97-AF65-F5344CB8AC3E}">
        <p14:creationId xmlns:p14="http://schemas.microsoft.com/office/powerpoint/2010/main" val="4073840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8FA93-D2C9-4816-0EF3-FF730D89B53F}"/>
              </a:ext>
            </a:extLst>
          </p:cNvPr>
          <p:cNvSpPr>
            <a:spLocks noGrp="1"/>
          </p:cNvSpPr>
          <p:nvPr>
            <p:ph type="title"/>
          </p:nvPr>
        </p:nvSpPr>
        <p:spPr/>
        <p:txBody>
          <a:bodyPr/>
          <a:lstStyle/>
          <a:p>
            <a:r>
              <a:rPr lang="en-US" dirty="0"/>
              <a:t>Cont.</a:t>
            </a:r>
          </a:p>
        </p:txBody>
      </p:sp>
      <p:sp>
        <p:nvSpPr>
          <p:cNvPr id="3" name="Content Placeholder 2">
            <a:extLst>
              <a:ext uri="{FF2B5EF4-FFF2-40B4-BE49-F238E27FC236}">
                <a16:creationId xmlns:a16="http://schemas.microsoft.com/office/drawing/2014/main" id="{B7C0BC86-AD43-2477-A90B-7E79F18DAA6F}"/>
              </a:ext>
            </a:extLst>
          </p:cNvPr>
          <p:cNvSpPr>
            <a:spLocks noGrp="1"/>
          </p:cNvSpPr>
          <p:nvPr>
            <p:ph idx="1"/>
          </p:nvPr>
        </p:nvSpPr>
        <p:spPr/>
        <p:txBody>
          <a:bodyPr/>
          <a:lstStyle/>
          <a:p>
            <a:r>
              <a:rPr lang="en-US" b="1" dirty="0"/>
              <a:t>Developing play skills:</a:t>
            </a:r>
            <a:r>
              <a:rPr lang="en-US" dirty="0"/>
              <a:t> such as hand-eye coordination, fine motor skills, and gross motor skills, imaginative play, problem solving.</a:t>
            </a:r>
          </a:p>
          <a:p>
            <a:r>
              <a:rPr lang="en-US" dirty="0"/>
              <a:t> </a:t>
            </a:r>
            <a:r>
              <a:rPr lang="en-US" b="1" dirty="0"/>
              <a:t>Increasing motivation and engagement:</a:t>
            </a:r>
            <a:r>
              <a:rPr lang="en-US" dirty="0"/>
              <a:t> Play-based interventions that are tailored to the child's interests and preferences can be a powerful motivator for learning and skill-building.</a:t>
            </a:r>
          </a:p>
          <a:p>
            <a:r>
              <a:rPr lang="en-US" dirty="0"/>
              <a:t> </a:t>
            </a:r>
            <a:r>
              <a:rPr lang="en-US" b="1" dirty="0"/>
              <a:t>Building positive relationships: </a:t>
            </a:r>
            <a:r>
              <a:rPr lang="en-US" dirty="0"/>
              <a:t>build positive relationships with peers and caregivers, which can promote feelings of social connectedness and belonging.</a:t>
            </a:r>
          </a:p>
          <a:p>
            <a:endParaRPr lang="en-US" dirty="0"/>
          </a:p>
        </p:txBody>
      </p:sp>
    </p:spTree>
    <p:extLst>
      <p:ext uri="{BB962C8B-B14F-4D97-AF65-F5344CB8AC3E}">
        <p14:creationId xmlns:p14="http://schemas.microsoft.com/office/powerpoint/2010/main" val="16834558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7BCBD-3645-063E-B799-75CEF5B0BE00}"/>
              </a:ext>
            </a:extLst>
          </p:cNvPr>
          <p:cNvSpPr>
            <a:spLocks noGrp="1"/>
          </p:cNvSpPr>
          <p:nvPr>
            <p:ph type="title"/>
          </p:nvPr>
        </p:nvSpPr>
        <p:spPr/>
        <p:txBody>
          <a:bodyPr/>
          <a:lstStyle/>
          <a:p>
            <a:r>
              <a:rPr lang="en-US" dirty="0"/>
              <a:t>Challenges and Potential Barriers</a:t>
            </a:r>
          </a:p>
        </p:txBody>
      </p:sp>
      <p:sp>
        <p:nvSpPr>
          <p:cNvPr id="3" name="Content Placeholder 2">
            <a:extLst>
              <a:ext uri="{FF2B5EF4-FFF2-40B4-BE49-F238E27FC236}">
                <a16:creationId xmlns:a16="http://schemas.microsoft.com/office/drawing/2014/main" id="{2E05A59A-4615-37ED-D1C2-BE40E02F68E0}"/>
              </a:ext>
            </a:extLst>
          </p:cNvPr>
          <p:cNvSpPr>
            <a:spLocks noGrp="1"/>
          </p:cNvSpPr>
          <p:nvPr>
            <p:ph idx="1"/>
          </p:nvPr>
        </p:nvSpPr>
        <p:spPr/>
        <p:txBody>
          <a:bodyPr/>
          <a:lstStyle/>
          <a:p>
            <a:pPr marL="0" indent="0">
              <a:buNone/>
            </a:pPr>
            <a:r>
              <a:rPr lang="en-US" b="1" dirty="0"/>
              <a:t> </a:t>
            </a:r>
            <a:r>
              <a:rPr lang="en-US" dirty="0"/>
              <a:t>Here are some of the challenges and potential barriers:</a:t>
            </a:r>
          </a:p>
          <a:p>
            <a:r>
              <a:rPr lang="en-US" b="1" dirty="0"/>
              <a:t>Limited play skills: </a:t>
            </a:r>
            <a:r>
              <a:rPr lang="en-US" dirty="0"/>
              <a:t>Some children with autism may have limited play skills, which can make it difficult to engage in play-based interventions.</a:t>
            </a:r>
          </a:p>
          <a:p>
            <a:r>
              <a:rPr lang="en-US" b="1" dirty="0"/>
              <a:t>Sensory processing issues:</a:t>
            </a:r>
            <a:r>
              <a:rPr lang="en-US" dirty="0"/>
              <a:t> Children with autism may have sensory processing issues that can make certain types of play activities overwhelming or aversive.</a:t>
            </a:r>
          </a:p>
          <a:p>
            <a:r>
              <a:rPr lang="en-US" b="1" dirty="0"/>
              <a:t>Difficulty with transitions: </a:t>
            </a:r>
            <a:r>
              <a:rPr lang="en-US" dirty="0"/>
              <a:t>Children with autism may have difficulty with transitions or sudden changes in routine, which can make it challenging to switch from one play activity to another.</a:t>
            </a:r>
          </a:p>
          <a:p>
            <a:endParaRPr lang="en-US" dirty="0"/>
          </a:p>
        </p:txBody>
      </p:sp>
    </p:spTree>
    <p:extLst>
      <p:ext uri="{BB962C8B-B14F-4D97-AF65-F5344CB8AC3E}">
        <p14:creationId xmlns:p14="http://schemas.microsoft.com/office/powerpoint/2010/main" val="15896687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6C6B4-26B7-255F-B2AD-17138EAAE4D5}"/>
              </a:ext>
            </a:extLst>
          </p:cNvPr>
          <p:cNvSpPr>
            <a:spLocks noGrp="1"/>
          </p:cNvSpPr>
          <p:nvPr>
            <p:ph type="title"/>
          </p:nvPr>
        </p:nvSpPr>
        <p:spPr/>
        <p:txBody>
          <a:bodyPr/>
          <a:lstStyle/>
          <a:p>
            <a:r>
              <a:rPr lang="en-US" dirty="0"/>
              <a:t>Cont.</a:t>
            </a:r>
          </a:p>
        </p:txBody>
      </p:sp>
      <p:sp>
        <p:nvSpPr>
          <p:cNvPr id="3" name="Content Placeholder 2">
            <a:extLst>
              <a:ext uri="{FF2B5EF4-FFF2-40B4-BE49-F238E27FC236}">
                <a16:creationId xmlns:a16="http://schemas.microsoft.com/office/drawing/2014/main" id="{B2EB72BD-373E-752D-60A2-B32A35345A24}"/>
              </a:ext>
            </a:extLst>
          </p:cNvPr>
          <p:cNvSpPr>
            <a:spLocks noGrp="1"/>
          </p:cNvSpPr>
          <p:nvPr>
            <p:ph idx="1"/>
          </p:nvPr>
        </p:nvSpPr>
        <p:spPr/>
        <p:txBody>
          <a:bodyPr/>
          <a:lstStyle/>
          <a:p>
            <a:r>
              <a:rPr lang="en-US" b="1" dirty="0"/>
              <a:t>Limited attention span: </a:t>
            </a:r>
            <a:r>
              <a:rPr lang="en-US" dirty="0"/>
              <a:t>Some children with autism may have a limited attention span, which can make it difficult to engage in lengthy play activities.</a:t>
            </a:r>
          </a:p>
          <a:p>
            <a:r>
              <a:rPr lang="en-US" b="1" dirty="0"/>
              <a:t>Limited resources: </a:t>
            </a:r>
            <a:r>
              <a:rPr lang="en-US" dirty="0"/>
              <a:t>Play-based interventions may require specialized equipment or materials, which may not be readily available or affordable for all families. </a:t>
            </a:r>
          </a:p>
          <a:p>
            <a:r>
              <a:rPr lang="en-US" b="1" dirty="0"/>
              <a:t>Parent/caregiver involvement: </a:t>
            </a:r>
            <a:r>
              <a:rPr lang="en-US" dirty="0"/>
              <a:t>Play-based interventions often require parent/caregiver involvement, which can be challenging for families with limited time .</a:t>
            </a:r>
          </a:p>
        </p:txBody>
      </p:sp>
    </p:spTree>
    <p:extLst>
      <p:ext uri="{BB962C8B-B14F-4D97-AF65-F5344CB8AC3E}">
        <p14:creationId xmlns:p14="http://schemas.microsoft.com/office/powerpoint/2010/main" val="22720282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CB697-F47E-CA0D-14A2-9AA3F63DE290}"/>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592A34ED-DD46-23A0-6448-5BFEE7BFDA91}"/>
              </a:ext>
            </a:extLst>
          </p:cNvPr>
          <p:cNvSpPr>
            <a:spLocks noGrp="1"/>
          </p:cNvSpPr>
          <p:nvPr>
            <p:ph idx="1"/>
          </p:nvPr>
        </p:nvSpPr>
        <p:spPr/>
        <p:txBody>
          <a:bodyPr/>
          <a:lstStyle/>
          <a:p>
            <a:r>
              <a:rPr lang="en-US" dirty="0"/>
              <a:t>In conclusion, play is a crucial component of development for all children, including those with autism. It provides opportunities for social interaction, communication, and learning. However, individuals with autism may face challenges with play, which can impact their ability to develop important social skills. By understanding the unique needs of individuals with autism and implementing targeted strategies to promote play, we can help support their development and improve their quality of life.</a:t>
            </a:r>
          </a:p>
        </p:txBody>
      </p:sp>
    </p:spTree>
    <p:extLst>
      <p:ext uri="{BB962C8B-B14F-4D97-AF65-F5344CB8AC3E}">
        <p14:creationId xmlns:p14="http://schemas.microsoft.com/office/powerpoint/2010/main" val="41608941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2B570-C077-AF18-CB34-1880B59E038C}"/>
              </a:ext>
            </a:extLst>
          </p:cNvPr>
          <p:cNvSpPr>
            <a:spLocks noGrp="1"/>
          </p:cNvSpPr>
          <p:nvPr>
            <p:ph type="title"/>
          </p:nvPr>
        </p:nvSpPr>
        <p:spPr/>
        <p:txBody>
          <a:bodyPr/>
          <a:lstStyle/>
          <a:p>
            <a:r>
              <a:rPr lang="en-US" dirty="0"/>
              <a:t>Group members</a:t>
            </a:r>
          </a:p>
        </p:txBody>
      </p:sp>
      <p:sp>
        <p:nvSpPr>
          <p:cNvPr id="3" name="Content Placeholder 2">
            <a:extLst>
              <a:ext uri="{FF2B5EF4-FFF2-40B4-BE49-F238E27FC236}">
                <a16:creationId xmlns:a16="http://schemas.microsoft.com/office/drawing/2014/main" id="{F1582E14-0675-00E4-559A-E5F95AF8A70D}"/>
              </a:ext>
            </a:extLst>
          </p:cNvPr>
          <p:cNvSpPr>
            <a:spLocks noGrp="1"/>
          </p:cNvSpPr>
          <p:nvPr>
            <p:ph idx="1"/>
          </p:nvPr>
        </p:nvSpPr>
        <p:spPr/>
        <p:txBody>
          <a:bodyPr/>
          <a:lstStyle/>
          <a:p>
            <a:r>
              <a:rPr lang="en-US" b="1" dirty="0"/>
              <a:t>Mohammed alfaifi</a:t>
            </a:r>
          </a:p>
          <a:p>
            <a:r>
              <a:rPr lang="en-US" b="1" dirty="0"/>
              <a:t>Khaled dahas</a:t>
            </a:r>
          </a:p>
        </p:txBody>
      </p:sp>
    </p:spTree>
    <p:extLst>
      <p:ext uri="{BB962C8B-B14F-4D97-AF65-F5344CB8AC3E}">
        <p14:creationId xmlns:p14="http://schemas.microsoft.com/office/powerpoint/2010/main" val="7972051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28F33-350E-C344-E107-7B1ED5BA8AA6}"/>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D93FFFFF-38AC-637A-6987-A87C7B51BB42}"/>
              </a:ext>
            </a:extLst>
          </p:cNvPr>
          <p:cNvSpPr>
            <a:spLocks noGrp="1"/>
          </p:cNvSpPr>
          <p:nvPr>
            <p:ph idx="1"/>
          </p:nvPr>
        </p:nvSpPr>
        <p:spPr/>
        <p:txBody>
          <a:bodyPr>
            <a:normAutofit lnSpcReduction="10000"/>
          </a:bodyPr>
          <a:lstStyle/>
          <a:p>
            <a:r>
              <a:rPr lang="en-US" dirty="0"/>
              <a:t>Autism Speaks. (n.d.). Play and autism. </a:t>
            </a:r>
            <a:endParaRPr lang="ar-SA" dirty="0"/>
          </a:p>
          <a:p>
            <a:r>
              <a:rPr lang="en-US" dirty="0"/>
              <a:t> American Occupational Therapy Association. </a:t>
            </a:r>
            <a:endParaRPr lang="ar-SA" dirty="0"/>
          </a:p>
          <a:p>
            <a:r>
              <a:rPr lang="en-US" dirty="0"/>
              <a:t>Occupational therapy practice guidelines for children and youth with autism spectrum disorder. American Journal of Occupational Therapy, 68(Suppl. 2), S1-S48.</a:t>
            </a:r>
            <a:endParaRPr lang="ar-SA" dirty="0"/>
          </a:p>
          <a:p>
            <a:r>
              <a:rPr lang="en-US" dirty="0"/>
              <a:t> Lagasse, A. B., &amp; Frank, C. Play-based interventions for children and adolescents with autism spectrum disorder. Journal of pediatric health care, 31(3), 332-340.</a:t>
            </a:r>
            <a:endParaRPr lang="ar-SA" dirty="0"/>
          </a:p>
          <a:p>
            <a:r>
              <a:rPr lang="en-US" dirty="0"/>
              <a:t> National Autism Center. Findings and conclusions: National standards project, phase 2. Randolph, MA: National Autism Center.</a:t>
            </a:r>
            <a:endParaRPr lang="ar-SA" dirty="0"/>
          </a:p>
          <a:p>
            <a:r>
              <a:rPr lang="en-US" dirty="0"/>
              <a:t> Autism Society. (n.d.). Resources.</a:t>
            </a:r>
            <a:endParaRPr lang="ar-SA" dirty="0"/>
          </a:p>
          <a:p>
            <a:r>
              <a:rPr lang="en-US" dirty="0"/>
              <a:t> Autism Parent Support Group. (n.d.). Parent support groups. </a:t>
            </a:r>
          </a:p>
        </p:txBody>
      </p:sp>
    </p:spTree>
    <p:extLst>
      <p:ext uri="{BB962C8B-B14F-4D97-AF65-F5344CB8AC3E}">
        <p14:creationId xmlns:p14="http://schemas.microsoft.com/office/powerpoint/2010/main" val="4030771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4DE830A-B531-4A3B-96F6-0ECE88B0855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0" name="Straight Connector 9">
              <a:extLst>
                <a:ext uri="{FF2B5EF4-FFF2-40B4-BE49-F238E27FC236}">
                  <a16:creationId xmlns:a16="http://schemas.microsoft.com/office/drawing/2014/main" id="{2813DF2C-461A-4A8F-9679-A172790D1F3A}"/>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54CD3A85-C039-4249-86E4-1EB9318B549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2" name="Rectangle 23">
              <a:extLst>
                <a:ext uri="{FF2B5EF4-FFF2-40B4-BE49-F238E27FC236}">
                  <a16:creationId xmlns:a16="http://schemas.microsoft.com/office/drawing/2014/main" id="{887EA6D2-2883-42C2-993D-094CA6D65D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3" name="Rectangle 25">
              <a:extLst>
                <a:ext uri="{FF2B5EF4-FFF2-40B4-BE49-F238E27FC236}">
                  <a16:creationId xmlns:a16="http://schemas.microsoft.com/office/drawing/2014/main" id="{3B895046-636F-4D1B-ACA4-29AA0CB332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4" name="Isosceles Triangle 13">
              <a:extLst>
                <a:ext uri="{FF2B5EF4-FFF2-40B4-BE49-F238E27FC236}">
                  <a16:creationId xmlns:a16="http://schemas.microsoft.com/office/drawing/2014/main" id="{C6B0CDE3-E054-4EDD-A43B-F96843D8BF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5" name="Rectangle 27">
              <a:extLst>
                <a:ext uri="{FF2B5EF4-FFF2-40B4-BE49-F238E27FC236}">
                  <a16:creationId xmlns:a16="http://schemas.microsoft.com/office/drawing/2014/main" id="{3B66B1A2-F145-4C9B-85CC-4BF30D58CB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6" name="Rectangle 28">
              <a:extLst>
                <a:ext uri="{FF2B5EF4-FFF2-40B4-BE49-F238E27FC236}">
                  <a16:creationId xmlns:a16="http://schemas.microsoft.com/office/drawing/2014/main" id="{5D4FC972-94B3-4035-8D31-E668C132B4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7" name="Rectangle 29">
              <a:extLst>
                <a:ext uri="{FF2B5EF4-FFF2-40B4-BE49-F238E27FC236}">
                  <a16:creationId xmlns:a16="http://schemas.microsoft.com/office/drawing/2014/main" id="{374B9941-AFBE-4A77-A50E-B6EA04A746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8" name="Isosceles Triangle 17">
              <a:extLst>
                <a:ext uri="{FF2B5EF4-FFF2-40B4-BE49-F238E27FC236}">
                  <a16:creationId xmlns:a16="http://schemas.microsoft.com/office/drawing/2014/main" id="{27A982C5-2C38-4CE9-BC18-94697AD657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9" name="Isosceles Triangle 18">
              <a:extLst>
                <a:ext uri="{FF2B5EF4-FFF2-40B4-BE49-F238E27FC236}">
                  <a16:creationId xmlns:a16="http://schemas.microsoft.com/office/drawing/2014/main" id="{0060D8D1-7BB1-498F-AFBB-ADAC130A9E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grpSp>
      <p:sp>
        <p:nvSpPr>
          <p:cNvPr id="2" name="Title 1">
            <a:extLst>
              <a:ext uri="{FF2B5EF4-FFF2-40B4-BE49-F238E27FC236}">
                <a16:creationId xmlns:a16="http://schemas.microsoft.com/office/drawing/2014/main" id="{FCD95403-35A6-AB85-D10C-C306B6E7BA9C}"/>
              </a:ext>
            </a:extLst>
          </p:cNvPr>
          <p:cNvSpPr>
            <a:spLocks noGrp="1"/>
          </p:cNvSpPr>
          <p:nvPr>
            <p:ph type="title"/>
          </p:nvPr>
        </p:nvSpPr>
        <p:spPr>
          <a:xfrm>
            <a:off x="4974337" y="1265314"/>
            <a:ext cx="4299666" cy="3249131"/>
          </a:xfrm>
        </p:spPr>
        <p:txBody>
          <a:bodyPr vert="horz" lIns="91440" tIns="45720" rIns="91440" bIns="45720" rtlCol="0" anchor="b">
            <a:normAutofit/>
          </a:bodyPr>
          <a:lstStyle/>
          <a:p>
            <a:r>
              <a:rPr lang="en-US" sz="5400" b="1" kern="1200" dirty="0">
                <a:solidFill>
                  <a:schemeClr val="accent1"/>
                </a:solidFill>
                <a:latin typeface="+mj-lt"/>
                <a:ea typeface="+mj-ea"/>
                <a:cs typeface="+mj-cs"/>
              </a:rPr>
              <a:t>Thank you all for listening</a:t>
            </a:r>
          </a:p>
        </p:txBody>
      </p:sp>
      <p:sp>
        <p:nvSpPr>
          <p:cNvPr id="21" name="Isosceles Triangle 20">
            <a:extLst>
              <a:ext uri="{FF2B5EF4-FFF2-40B4-BE49-F238E27FC236}">
                <a16:creationId xmlns:a16="http://schemas.microsoft.com/office/drawing/2014/main" id="{5A7802B6-FF37-40CF-A7E2-6F2A0D9A91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3174" y="1270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US"/>
          </a:p>
        </p:txBody>
      </p:sp>
      <p:pic>
        <p:nvPicPr>
          <p:cNvPr id="6" name="Graphic 5" descr="Smiling Face with No Fill">
            <a:extLst>
              <a:ext uri="{FF2B5EF4-FFF2-40B4-BE49-F238E27FC236}">
                <a16:creationId xmlns:a16="http://schemas.microsoft.com/office/drawing/2014/main" id="{55DD6DA2-AE47-E70D-9BD3-3C170F24705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8604" y="1550139"/>
            <a:ext cx="3765692" cy="3765692"/>
          </a:xfrm>
          <a:prstGeom prst="rect">
            <a:avLst/>
          </a:prstGeom>
        </p:spPr>
      </p:pic>
    </p:spTree>
    <p:extLst>
      <p:ext uri="{BB962C8B-B14F-4D97-AF65-F5344CB8AC3E}">
        <p14:creationId xmlns:p14="http://schemas.microsoft.com/office/powerpoint/2010/main" val="4128388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605AA-EEDA-9288-292B-993B580D0090}"/>
              </a:ext>
            </a:extLst>
          </p:cNvPr>
          <p:cNvSpPr>
            <a:spLocks noGrp="1"/>
          </p:cNvSpPr>
          <p:nvPr>
            <p:ph type="title"/>
          </p:nvPr>
        </p:nvSpPr>
        <p:spPr>
          <a:xfrm>
            <a:off x="3354274" y="2768600"/>
            <a:ext cx="8596668" cy="1320800"/>
          </a:xfrm>
        </p:spPr>
        <p:txBody>
          <a:bodyPr>
            <a:normAutofit/>
          </a:bodyPr>
          <a:lstStyle/>
          <a:p>
            <a:r>
              <a:rPr lang="en-US" sz="5400" b="1" dirty="0"/>
              <a:t>Questions</a:t>
            </a:r>
          </a:p>
        </p:txBody>
      </p:sp>
    </p:spTree>
    <p:extLst>
      <p:ext uri="{BB962C8B-B14F-4D97-AF65-F5344CB8AC3E}">
        <p14:creationId xmlns:p14="http://schemas.microsoft.com/office/powerpoint/2010/main" val="4540301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446F9-80DE-D428-6BAF-AA22D6350265}"/>
              </a:ext>
            </a:extLst>
          </p:cNvPr>
          <p:cNvSpPr>
            <a:spLocks noGrp="1"/>
          </p:cNvSpPr>
          <p:nvPr>
            <p:ph type="title"/>
          </p:nvPr>
        </p:nvSpPr>
        <p:spPr>
          <a:xfrm>
            <a:off x="544811" y="2768600"/>
            <a:ext cx="8850979" cy="1320800"/>
          </a:xfrm>
        </p:spPr>
        <p:txBody>
          <a:bodyPr/>
          <a:lstStyle/>
          <a:p>
            <a:r>
              <a:rPr lang="en-US" dirty="0"/>
              <a:t>How does play help children with autism ?</a:t>
            </a:r>
          </a:p>
        </p:txBody>
      </p:sp>
    </p:spTree>
    <p:extLst>
      <p:ext uri="{BB962C8B-B14F-4D97-AF65-F5344CB8AC3E}">
        <p14:creationId xmlns:p14="http://schemas.microsoft.com/office/powerpoint/2010/main" val="4034291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B48F0-E769-CF5C-EC34-A3015C7FCB54}"/>
              </a:ext>
            </a:extLst>
          </p:cNvPr>
          <p:cNvSpPr>
            <a:spLocks noGrp="1"/>
          </p:cNvSpPr>
          <p:nvPr>
            <p:ph type="title"/>
          </p:nvPr>
        </p:nvSpPr>
        <p:spPr>
          <a:xfrm>
            <a:off x="823108" y="2768600"/>
            <a:ext cx="8596668" cy="1320800"/>
          </a:xfrm>
        </p:spPr>
        <p:txBody>
          <a:bodyPr/>
          <a:lstStyle/>
          <a:p>
            <a:r>
              <a:rPr lang="en-US" dirty="0"/>
              <a:t> What is parallel play, and how can it benefit children with autism?</a:t>
            </a:r>
          </a:p>
        </p:txBody>
      </p:sp>
    </p:spTree>
    <p:extLst>
      <p:ext uri="{BB962C8B-B14F-4D97-AF65-F5344CB8AC3E}">
        <p14:creationId xmlns:p14="http://schemas.microsoft.com/office/powerpoint/2010/main" val="21915568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C26DE-EB5C-6BB6-1F86-855796F685E6}"/>
              </a:ext>
            </a:extLst>
          </p:cNvPr>
          <p:cNvSpPr>
            <a:spLocks noGrp="1"/>
          </p:cNvSpPr>
          <p:nvPr>
            <p:ph type="title"/>
          </p:nvPr>
        </p:nvSpPr>
        <p:spPr>
          <a:xfrm>
            <a:off x="915873" y="2768600"/>
            <a:ext cx="8596668" cy="1320800"/>
          </a:xfrm>
        </p:spPr>
        <p:txBody>
          <a:bodyPr>
            <a:normAutofit fontScale="90000"/>
          </a:bodyPr>
          <a:lstStyle/>
          <a:p>
            <a:r>
              <a:rPr lang="en-US" dirty="0"/>
              <a:t>Do play interventions need to be done in a one-on-one setting, or can they be done in groups ?</a:t>
            </a:r>
          </a:p>
        </p:txBody>
      </p:sp>
    </p:spTree>
    <p:extLst>
      <p:ext uri="{BB962C8B-B14F-4D97-AF65-F5344CB8AC3E}">
        <p14:creationId xmlns:p14="http://schemas.microsoft.com/office/powerpoint/2010/main" val="3751306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6EB5F1E-FA99-AD95-B914-AF59F0667F2F}"/>
              </a:ext>
            </a:extLst>
          </p:cNvPr>
          <p:cNvSpPr>
            <a:spLocks noGrp="1"/>
          </p:cNvSpPr>
          <p:nvPr>
            <p:ph type="title"/>
          </p:nvPr>
        </p:nvSpPr>
        <p:spPr>
          <a:xfrm>
            <a:off x="518308" y="2768600"/>
            <a:ext cx="9208788" cy="1320800"/>
          </a:xfrm>
        </p:spPr>
        <p:txBody>
          <a:bodyPr/>
          <a:lstStyle/>
          <a:p>
            <a:r>
              <a:rPr lang="en-US" dirty="0"/>
              <a:t>Can video games be a beneficial form of play for children with autism ?</a:t>
            </a:r>
          </a:p>
        </p:txBody>
      </p:sp>
    </p:spTree>
    <p:extLst>
      <p:ext uri="{BB962C8B-B14F-4D97-AF65-F5344CB8AC3E}">
        <p14:creationId xmlns:p14="http://schemas.microsoft.com/office/powerpoint/2010/main" val="6491425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71332-E34E-5E04-778C-DEE57F5F5D22}"/>
              </a:ext>
            </a:extLst>
          </p:cNvPr>
          <p:cNvSpPr>
            <a:spLocks noGrp="1"/>
          </p:cNvSpPr>
          <p:nvPr>
            <p:ph type="title"/>
          </p:nvPr>
        </p:nvSpPr>
        <p:spPr>
          <a:xfrm>
            <a:off x="742121" y="2768600"/>
            <a:ext cx="9088472" cy="1320800"/>
          </a:xfrm>
        </p:spPr>
        <p:txBody>
          <a:bodyPr/>
          <a:lstStyle/>
          <a:p>
            <a:r>
              <a:rPr lang="en-US" dirty="0"/>
              <a:t> Can play interventions be used for older children and adults with autism?</a:t>
            </a:r>
          </a:p>
        </p:txBody>
      </p:sp>
    </p:spTree>
    <p:extLst>
      <p:ext uri="{BB962C8B-B14F-4D97-AF65-F5344CB8AC3E}">
        <p14:creationId xmlns:p14="http://schemas.microsoft.com/office/powerpoint/2010/main" val="2879666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76FB5-F22F-9586-235F-AA9F2FACEA06}"/>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D7BC8BC2-EA70-69AA-0796-F097A68947E3}"/>
              </a:ext>
            </a:extLst>
          </p:cNvPr>
          <p:cNvSpPr>
            <a:spLocks noGrp="1"/>
          </p:cNvSpPr>
          <p:nvPr>
            <p:ph idx="1"/>
          </p:nvPr>
        </p:nvSpPr>
        <p:spPr/>
        <p:txBody>
          <a:bodyPr/>
          <a:lstStyle/>
          <a:p>
            <a:r>
              <a:rPr lang="en-US" b="1" dirty="0"/>
              <a:t>Introduction.</a:t>
            </a:r>
          </a:p>
          <a:p>
            <a:r>
              <a:rPr lang="en-US" b="1" dirty="0"/>
              <a:t>What is play.</a:t>
            </a:r>
          </a:p>
          <a:p>
            <a:r>
              <a:rPr lang="en-US" b="1" dirty="0"/>
              <a:t>Types of play.</a:t>
            </a:r>
          </a:p>
          <a:p>
            <a:r>
              <a:rPr lang="en-US" b="1" dirty="0"/>
              <a:t>Strategies of play.</a:t>
            </a:r>
          </a:p>
          <a:p>
            <a:r>
              <a:rPr lang="en-US" b="1" dirty="0"/>
              <a:t>Benefits of play.</a:t>
            </a:r>
          </a:p>
          <a:p>
            <a:r>
              <a:rPr lang="en-US" b="1" dirty="0"/>
              <a:t>Challenges of play.</a:t>
            </a:r>
          </a:p>
          <a:p>
            <a:r>
              <a:rPr lang="en-US" b="1" dirty="0"/>
              <a:t>Conclusion.</a:t>
            </a:r>
          </a:p>
          <a:p>
            <a:endParaRPr lang="en-US" dirty="0"/>
          </a:p>
          <a:p>
            <a:endParaRPr lang="en-US" dirty="0"/>
          </a:p>
        </p:txBody>
      </p:sp>
    </p:spTree>
    <p:extLst>
      <p:ext uri="{BB962C8B-B14F-4D97-AF65-F5344CB8AC3E}">
        <p14:creationId xmlns:p14="http://schemas.microsoft.com/office/powerpoint/2010/main" val="2156248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34D96-9C35-DD41-13DC-924111F892C7}"/>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0964F93A-D230-0019-0FE3-AFBF559DA106}"/>
              </a:ext>
            </a:extLst>
          </p:cNvPr>
          <p:cNvSpPr>
            <a:spLocks noGrp="1"/>
          </p:cNvSpPr>
          <p:nvPr>
            <p:ph idx="1"/>
          </p:nvPr>
        </p:nvSpPr>
        <p:spPr/>
        <p:txBody>
          <a:bodyPr/>
          <a:lstStyle/>
          <a:p>
            <a:r>
              <a:rPr lang="en-US" dirty="0"/>
              <a:t>One of the challenges individuals with autism face is difficulty with play, which can impact their ability to develop their skills. In this presentation, we will explore the types, importance, benefits of play for individuals with autism.</a:t>
            </a:r>
          </a:p>
          <a:p>
            <a:endParaRPr lang="en-US" dirty="0"/>
          </a:p>
        </p:txBody>
      </p:sp>
    </p:spTree>
    <p:extLst>
      <p:ext uri="{BB962C8B-B14F-4D97-AF65-F5344CB8AC3E}">
        <p14:creationId xmlns:p14="http://schemas.microsoft.com/office/powerpoint/2010/main" val="4060485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C16C-E0A9-8089-F9AB-093387F3C382}"/>
              </a:ext>
            </a:extLst>
          </p:cNvPr>
          <p:cNvSpPr>
            <a:spLocks noGrp="1"/>
          </p:cNvSpPr>
          <p:nvPr>
            <p:ph type="title"/>
          </p:nvPr>
        </p:nvSpPr>
        <p:spPr/>
        <p:txBody>
          <a:bodyPr/>
          <a:lstStyle/>
          <a:p>
            <a:r>
              <a:rPr lang="en-US" dirty="0"/>
              <a:t>What is play ?</a:t>
            </a:r>
          </a:p>
        </p:txBody>
      </p:sp>
      <p:sp>
        <p:nvSpPr>
          <p:cNvPr id="3" name="Content Placeholder 2">
            <a:extLst>
              <a:ext uri="{FF2B5EF4-FFF2-40B4-BE49-F238E27FC236}">
                <a16:creationId xmlns:a16="http://schemas.microsoft.com/office/drawing/2014/main" id="{40032F34-E136-8072-6E69-97BFFADA6F80}"/>
              </a:ext>
            </a:extLst>
          </p:cNvPr>
          <p:cNvSpPr>
            <a:spLocks noGrp="1"/>
          </p:cNvSpPr>
          <p:nvPr>
            <p:ph idx="1"/>
          </p:nvPr>
        </p:nvSpPr>
        <p:spPr/>
        <p:txBody>
          <a:bodyPr/>
          <a:lstStyle/>
          <a:p>
            <a:r>
              <a:rPr lang="en-US" dirty="0"/>
              <a:t>Play: is</a:t>
            </a:r>
            <a:r>
              <a:rPr lang="ar-SA" dirty="0"/>
              <a:t> </a:t>
            </a:r>
            <a:r>
              <a:rPr lang="en-US" dirty="0"/>
              <a:t>activity that the individual do, it is essential for building social relationships, and relieves anxiety and stress</a:t>
            </a:r>
          </a:p>
        </p:txBody>
      </p:sp>
    </p:spTree>
    <p:extLst>
      <p:ext uri="{BB962C8B-B14F-4D97-AF65-F5344CB8AC3E}">
        <p14:creationId xmlns:p14="http://schemas.microsoft.com/office/powerpoint/2010/main" val="2145790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EC307-31EB-A9CA-0E54-2B219F4C0CDC}"/>
              </a:ext>
            </a:extLst>
          </p:cNvPr>
          <p:cNvSpPr>
            <a:spLocks noGrp="1"/>
          </p:cNvSpPr>
          <p:nvPr>
            <p:ph type="title"/>
          </p:nvPr>
        </p:nvSpPr>
        <p:spPr/>
        <p:txBody>
          <a:bodyPr/>
          <a:lstStyle/>
          <a:p>
            <a:r>
              <a:rPr lang="en-US" dirty="0"/>
              <a:t>Types of play</a:t>
            </a:r>
          </a:p>
        </p:txBody>
      </p:sp>
      <p:sp>
        <p:nvSpPr>
          <p:cNvPr id="3" name="Content Placeholder 2">
            <a:extLst>
              <a:ext uri="{FF2B5EF4-FFF2-40B4-BE49-F238E27FC236}">
                <a16:creationId xmlns:a16="http://schemas.microsoft.com/office/drawing/2014/main" id="{6F453F58-2679-526E-AAD7-2E5C91E18ED1}"/>
              </a:ext>
            </a:extLst>
          </p:cNvPr>
          <p:cNvSpPr>
            <a:spLocks noGrp="1"/>
          </p:cNvSpPr>
          <p:nvPr>
            <p:ph idx="1"/>
          </p:nvPr>
        </p:nvSpPr>
        <p:spPr/>
        <p:txBody>
          <a:bodyPr/>
          <a:lstStyle/>
          <a:p>
            <a:pPr marL="0" indent="0">
              <a:buNone/>
            </a:pPr>
            <a:r>
              <a:rPr lang="en-US" b="1" dirty="0"/>
              <a:t>There are six main types of play:</a:t>
            </a:r>
          </a:p>
          <a:p>
            <a:endParaRPr lang="en-US" b="1" dirty="0"/>
          </a:p>
          <a:p>
            <a:r>
              <a:rPr lang="en-US" b="1" dirty="0"/>
              <a:t>exploratory play.</a:t>
            </a:r>
          </a:p>
          <a:p>
            <a:r>
              <a:rPr lang="en-US" b="1" dirty="0"/>
              <a:t>cause-and-effect play.</a:t>
            </a:r>
          </a:p>
          <a:p>
            <a:r>
              <a:rPr lang="en-US" b="1" dirty="0"/>
              <a:t>toy play.</a:t>
            </a:r>
          </a:p>
          <a:p>
            <a:r>
              <a:rPr lang="en-US" b="1" dirty="0"/>
              <a:t>constructive play.</a:t>
            </a:r>
          </a:p>
          <a:p>
            <a:r>
              <a:rPr lang="en-US" b="1" dirty="0"/>
              <a:t>physical play.</a:t>
            </a:r>
          </a:p>
          <a:p>
            <a:r>
              <a:rPr lang="en-US" b="1" dirty="0"/>
              <a:t>pretend play.</a:t>
            </a:r>
          </a:p>
        </p:txBody>
      </p:sp>
    </p:spTree>
    <p:extLst>
      <p:ext uri="{BB962C8B-B14F-4D97-AF65-F5344CB8AC3E}">
        <p14:creationId xmlns:p14="http://schemas.microsoft.com/office/powerpoint/2010/main" val="34593122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560B3-E751-F867-5AF3-BCBD76B2F127}"/>
              </a:ext>
            </a:extLst>
          </p:cNvPr>
          <p:cNvSpPr>
            <a:spLocks noGrp="1"/>
          </p:cNvSpPr>
          <p:nvPr>
            <p:ph type="title"/>
          </p:nvPr>
        </p:nvSpPr>
        <p:spPr/>
        <p:txBody>
          <a:bodyPr/>
          <a:lstStyle/>
          <a:p>
            <a:r>
              <a:rPr lang="en-US" dirty="0"/>
              <a:t>Exploratory play</a:t>
            </a:r>
          </a:p>
        </p:txBody>
      </p:sp>
      <p:sp>
        <p:nvSpPr>
          <p:cNvPr id="3" name="Content Placeholder 2">
            <a:extLst>
              <a:ext uri="{FF2B5EF4-FFF2-40B4-BE49-F238E27FC236}">
                <a16:creationId xmlns:a16="http://schemas.microsoft.com/office/drawing/2014/main" id="{2826D12E-B096-B35D-C19B-6D60B8DDC7CE}"/>
              </a:ext>
            </a:extLst>
          </p:cNvPr>
          <p:cNvSpPr>
            <a:spLocks noGrp="1"/>
          </p:cNvSpPr>
          <p:nvPr>
            <p:ph idx="1"/>
          </p:nvPr>
        </p:nvSpPr>
        <p:spPr/>
        <p:txBody>
          <a:bodyPr/>
          <a:lstStyle/>
          <a:p>
            <a:pPr marL="0" indent="0">
              <a:buNone/>
            </a:pPr>
            <a:r>
              <a:rPr lang="en-US" dirty="0"/>
              <a:t>Exploratory play is when children explore objects and toys, rather than playing with them – for example, feeling a teddy bear, mouthing a block or looking at a doll’s hands.</a:t>
            </a:r>
          </a:p>
          <a:p>
            <a:endParaRPr lang="en-US" dirty="0"/>
          </a:p>
          <a:p>
            <a:pPr marL="0" indent="0">
              <a:buNone/>
            </a:pPr>
            <a:r>
              <a:rPr lang="en-US" dirty="0"/>
              <a:t>Through this type of play, </a:t>
            </a:r>
            <a:r>
              <a:rPr lang="en-US" b="1" dirty="0"/>
              <a:t>children learn about their world </a:t>
            </a:r>
            <a:r>
              <a:rPr lang="en-US" dirty="0"/>
              <a:t>by exploring different shapes, colors, sizes and textures.</a:t>
            </a:r>
          </a:p>
          <a:p>
            <a:endParaRPr lang="en-US" dirty="0"/>
          </a:p>
          <a:p>
            <a:pPr marL="0" indent="0">
              <a:buNone/>
            </a:pPr>
            <a:r>
              <a:rPr lang="en-US" dirty="0"/>
              <a:t>To help your autistic child with this type of play, you can encourage your child to explore objects around them as part of everyday activities. For example, when your child is having a bath, you could encourage your child to splash water, rub soap between their fingers, pour water from a cup and so on.</a:t>
            </a:r>
          </a:p>
        </p:txBody>
      </p:sp>
    </p:spTree>
    <p:extLst>
      <p:ext uri="{BB962C8B-B14F-4D97-AF65-F5344CB8AC3E}">
        <p14:creationId xmlns:p14="http://schemas.microsoft.com/office/powerpoint/2010/main" val="750816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A5D8C8-7AE8-5350-1832-AE1E07BB9E4F}"/>
              </a:ext>
            </a:extLst>
          </p:cNvPr>
          <p:cNvSpPr>
            <a:spLocks noGrp="1"/>
          </p:cNvSpPr>
          <p:nvPr>
            <p:ph type="title"/>
          </p:nvPr>
        </p:nvSpPr>
        <p:spPr/>
        <p:txBody>
          <a:bodyPr/>
          <a:lstStyle/>
          <a:p>
            <a:r>
              <a:rPr lang="en-US" dirty="0"/>
              <a:t>Cause-and-effect play</a:t>
            </a:r>
          </a:p>
        </p:txBody>
      </p:sp>
      <p:sp>
        <p:nvSpPr>
          <p:cNvPr id="3" name="Content Placeholder 2">
            <a:extLst>
              <a:ext uri="{FF2B5EF4-FFF2-40B4-BE49-F238E27FC236}">
                <a16:creationId xmlns:a16="http://schemas.microsoft.com/office/drawing/2014/main" id="{4BE2FE6F-7F30-CD0B-273B-E1EC76885115}"/>
              </a:ext>
            </a:extLst>
          </p:cNvPr>
          <p:cNvSpPr>
            <a:spLocks noGrp="1"/>
          </p:cNvSpPr>
          <p:nvPr>
            <p:ph idx="1"/>
          </p:nvPr>
        </p:nvSpPr>
        <p:spPr/>
        <p:txBody>
          <a:bodyPr/>
          <a:lstStyle/>
          <a:p>
            <a:pPr marL="0" indent="0">
              <a:buNone/>
            </a:pPr>
            <a:r>
              <a:rPr lang="en-US" dirty="0"/>
              <a:t>Cause-and-effect play is when children play with toys that need an action to get a result – for example, pressing a button to play music.</a:t>
            </a:r>
          </a:p>
          <a:p>
            <a:endParaRPr lang="en-US" dirty="0"/>
          </a:p>
          <a:p>
            <a:pPr marL="0" indent="0">
              <a:buNone/>
            </a:pPr>
            <a:r>
              <a:rPr lang="en-US" dirty="0"/>
              <a:t>This type of play </a:t>
            </a:r>
            <a:r>
              <a:rPr lang="en-US" b="1" dirty="0"/>
              <a:t>teaches children that their actions have effects and gives them a sense of control </a:t>
            </a:r>
            <a:r>
              <a:rPr lang="en-US" dirty="0"/>
              <a:t>in their play. It can be a chance for your child to learn to copy what you’re doing, take turns and ask you for help.</a:t>
            </a:r>
          </a:p>
          <a:p>
            <a:endParaRPr lang="en-US" dirty="0"/>
          </a:p>
          <a:p>
            <a:pPr marL="0" indent="0">
              <a:buNone/>
            </a:pPr>
            <a:r>
              <a:rPr lang="en-US" dirty="0"/>
              <a:t>To help your autistic child with this type of play, you could take turns pressing a button to make something pop up, then take turns pushing it back down again.</a:t>
            </a:r>
          </a:p>
        </p:txBody>
      </p:sp>
    </p:spTree>
    <p:extLst>
      <p:ext uri="{BB962C8B-B14F-4D97-AF65-F5344CB8AC3E}">
        <p14:creationId xmlns:p14="http://schemas.microsoft.com/office/powerpoint/2010/main" val="3103567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D155B-9BA6-84C3-7F30-069E228FDFF9}"/>
              </a:ext>
            </a:extLst>
          </p:cNvPr>
          <p:cNvSpPr>
            <a:spLocks noGrp="1"/>
          </p:cNvSpPr>
          <p:nvPr>
            <p:ph type="title"/>
          </p:nvPr>
        </p:nvSpPr>
        <p:spPr/>
        <p:txBody>
          <a:bodyPr/>
          <a:lstStyle/>
          <a:p>
            <a:r>
              <a:rPr lang="en-US" dirty="0"/>
              <a:t>Toy play</a:t>
            </a:r>
          </a:p>
        </p:txBody>
      </p:sp>
      <p:sp>
        <p:nvSpPr>
          <p:cNvPr id="3" name="Content Placeholder 2">
            <a:extLst>
              <a:ext uri="{FF2B5EF4-FFF2-40B4-BE49-F238E27FC236}">
                <a16:creationId xmlns:a16="http://schemas.microsoft.com/office/drawing/2014/main" id="{501D38C7-BC23-7466-3388-8675B410359C}"/>
              </a:ext>
            </a:extLst>
          </p:cNvPr>
          <p:cNvSpPr>
            <a:spLocks noGrp="1"/>
          </p:cNvSpPr>
          <p:nvPr>
            <p:ph idx="1"/>
          </p:nvPr>
        </p:nvSpPr>
        <p:spPr/>
        <p:txBody>
          <a:bodyPr/>
          <a:lstStyle/>
          <a:p>
            <a:pPr marL="0" indent="0">
              <a:buNone/>
            </a:pPr>
            <a:r>
              <a:rPr lang="en-US" dirty="0"/>
              <a:t>Toy play is learning how to play with and use toys in the way they were designed – for example, pushing a toy car, bringing a toy phone to the ear, or throwing a ball.</a:t>
            </a:r>
          </a:p>
          <a:p>
            <a:pPr marL="0" indent="0">
              <a:buNone/>
            </a:pPr>
            <a:endParaRPr lang="en-US" dirty="0"/>
          </a:p>
          <a:p>
            <a:pPr marL="0" indent="0">
              <a:buNone/>
            </a:pPr>
            <a:r>
              <a:rPr lang="en-US" dirty="0"/>
              <a:t>Depending on what toys your child likes, toy play can </a:t>
            </a:r>
            <a:r>
              <a:rPr lang="en-US" b="1" dirty="0"/>
              <a:t>help your child develop thinking, problem-solving and creative skills</a:t>
            </a:r>
            <a:r>
              <a:rPr lang="en-US" dirty="0"/>
              <a:t> as they figure out what to do with their toys. And if you play with your child, your child gets to work on copying, taking turns, sharing things and so on.</a:t>
            </a:r>
          </a:p>
        </p:txBody>
      </p:sp>
    </p:spTree>
    <p:extLst>
      <p:ext uri="{BB962C8B-B14F-4D97-AF65-F5344CB8AC3E}">
        <p14:creationId xmlns:p14="http://schemas.microsoft.com/office/powerpoint/2010/main" val="447825070"/>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Ion</Template>
  <TotalTime>950</TotalTime>
  <Words>1463</Words>
  <Application>Microsoft Office PowerPoint</Application>
  <PresentationFormat>Widescreen</PresentationFormat>
  <Paragraphs>99</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Trebuchet MS</vt:lpstr>
      <vt:lpstr>Wingdings 3</vt:lpstr>
      <vt:lpstr>Facet</vt:lpstr>
      <vt:lpstr>PLAY WITH AUTISM</vt:lpstr>
      <vt:lpstr>Group members</vt:lpstr>
      <vt:lpstr>Objectives</vt:lpstr>
      <vt:lpstr>Introduction</vt:lpstr>
      <vt:lpstr>What is play ?</vt:lpstr>
      <vt:lpstr>Types of play</vt:lpstr>
      <vt:lpstr>Exploratory play</vt:lpstr>
      <vt:lpstr>Cause-and-effect play</vt:lpstr>
      <vt:lpstr>Toy play</vt:lpstr>
      <vt:lpstr>Constructive play</vt:lpstr>
      <vt:lpstr>Physical play</vt:lpstr>
      <vt:lpstr>Pretend play</vt:lpstr>
      <vt:lpstr>Strategies for Incorporating Play</vt:lpstr>
      <vt:lpstr>Cont.</vt:lpstr>
      <vt:lpstr>Benefits of Play-Based Interventions</vt:lpstr>
      <vt:lpstr>Cont.</vt:lpstr>
      <vt:lpstr>Challenges and Potential Barriers</vt:lpstr>
      <vt:lpstr>Cont.</vt:lpstr>
      <vt:lpstr>Conclusion</vt:lpstr>
      <vt:lpstr>References</vt:lpstr>
      <vt:lpstr>Thank you all for listening</vt:lpstr>
      <vt:lpstr>Questions</vt:lpstr>
      <vt:lpstr>How does play help children with autism ?</vt:lpstr>
      <vt:lpstr> What is parallel play, and how can it benefit children with autism?</vt:lpstr>
      <vt:lpstr>Do play interventions need to be done in a one-on-one setting, or can they be done in groups ?</vt:lpstr>
      <vt:lpstr>Can video games be a beneficial form of play for children with autism ?</vt:lpstr>
      <vt:lpstr> Can play interventions be used for older children and adults with autism?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PLAY WITH AUTISM</dc:title>
  <dc:creator>محمد العبدلي الفيفي ID 442103745</dc:creator>
  <cp:lastModifiedBy>محمد العبدلي الفيفي ID 442103745</cp:lastModifiedBy>
  <cp:revision>3</cp:revision>
  <dcterms:created xsi:type="dcterms:W3CDTF">2023-08-01T16:13:45Z</dcterms:created>
  <dcterms:modified xsi:type="dcterms:W3CDTF">2023-08-03T03:57:18Z</dcterms:modified>
</cp:coreProperties>
</file>